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A6417-5FD5-49B8-81CC-EDCEAB5A3AF6}" type="datetimeFigureOut">
              <a:rPr lang="en-US" smtClean="0"/>
              <a:t>1/16/2013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75AC3-F5C0-402A-B0B5-C0E5E4EEB12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C577567-3EB0-46DC-844B-29FD286117D2}" type="datetime1">
              <a:rPr lang="en-US" smtClean="0"/>
              <a:t>1/16/2013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287A-749C-409F-918A-4E0440F6A387}" type="datetime1">
              <a:rPr lang="en-US" smtClean="0"/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05AC-0792-447B-A868-F4951F25C05C}" type="datetime1">
              <a:rPr lang="en-US" smtClean="0"/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DFF2DE9-8CA3-44DE-8528-2836BB455880}" type="datetime1">
              <a:rPr lang="en-US" smtClean="0"/>
              <a:t>1/16/2013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0BF9BC3-E30A-43C6-B1A7-4C5103360E3D}" type="datetime1">
              <a:rPr lang="en-US" smtClean="0"/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41637-DFC5-45DB-AC9C-86CC2B5CC3CC}" type="datetime1">
              <a:rPr lang="en-US" smtClean="0"/>
              <a:t>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79E9-279C-402C-A940-31FC8C2D252D}" type="datetime1">
              <a:rPr lang="en-US" smtClean="0"/>
              <a:t>1/16/2013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40EEF4-5A8F-479B-9544-C3044DF63EE9}" type="datetime1">
              <a:rPr lang="en-US" smtClean="0"/>
              <a:t>1/16/2013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369F-8BD8-4A4B-A9A7-CCFCF5DADE21}" type="datetime1">
              <a:rPr lang="en-US" smtClean="0"/>
              <a:t>1/16/2013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8EB97C8-24CE-47DC-8EEA-92A0536AF05A}" type="datetime1">
              <a:rPr lang="en-US" smtClean="0"/>
              <a:t>1/16/2013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8491FE4-454A-41B4-9A60-7C25877BEE6F}" type="datetime1">
              <a:rPr lang="en-US" smtClean="0"/>
              <a:t>1/16/2013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F434FEF-07EC-43FF-87D6-92DF3AEF87FA}" type="datetime1">
              <a:rPr lang="en-US" smtClean="0"/>
              <a:t>1/16/2013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858000" cy="1894362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SEM Lens Aberration:</a:t>
            </a:r>
            <a:br>
              <a:rPr lang="en-US" sz="4000" dirty="0" smtClean="0"/>
            </a:br>
            <a:r>
              <a:rPr lang="en-US" sz="4000" dirty="0" smtClean="0"/>
              <a:t>Astigmatism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5334000"/>
            <a:ext cx="6705600" cy="1295400"/>
          </a:xfrm>
        </p:spPr>
        <p:txBody>
          <a:bodyPr>
            <a:normAutofit/>
          </a:bodyPr>
          <a:lstStyle/>
          <a:p>
            <a:pPr algn="ctr"/>
            <a:r>
              <a:rPr lang="en-US" sz="2000" dirty="0" err="1" smtClean="0"/>
              <a:t>Amin</a:t>
            </a:r>
            <a:r>
              <a:rPr lang="en-US" sz="2000" dirty="0" smtClean="0"/>
              <a:t> </a:t>
            </a:r>
            <a:r>
              <a:rPr lang="en-US" sz="2000" dirty="0" err="1" smtClean="0"/>
              <a:t>Cheraghi</a:t>
            </a:r>
            <a:r>
              <a:rPr lang="en-US" sz="2000" dirty="0" smtClean="0"/>
              <a:t> </a:t>
            </a:r>
            <a:r>
              <a:rPr lang="en-US" sz="2000" dirty="0" err="1" smtClean="0"/>
              <a:t>Shirazi</a:t>
            </a:r>
            <a:endParaRPr lang="en-US" sz="2000" dirty="0" smtClean="0"/>
          </a:p>
          <a:p>
            <a:pPr algn="ctr"/>
            <a:r>
              <a:rPr lang="en-US" sz="2000" dirty="0" smtClean="0"/>
              <a:t>Jan. 2013</a:t>
            </a:r>
          </a:p>
          <a:p>
            <a:pPr algn="ctr"/>
            <a:r>
              <a:rPr lang="en-US" dirty="0" smtClean="0"/>
              <a:t>CAMTEC Nanofabrication Workshop</a:t>
            </a:r>
          </a:p>
          <a:p>
            <a:pPr algn="ctr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Thank You!!!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r>
              <a:rPr lang="en-US" sz="4000" dirty="0" smtClean="0"/>
              <a:t>SEM</a:t>
            </a:r>
            <a:endParaRPr lang="en-US" dirty="0"/>
          </a:p>
        </p:txBody>
      </p:sp>
      <p:pic>
        <p:nvPicPr>
          <p:cNvPr id="1026" name="Picture 2" descr="C:\Users\comsol\Desktop\CAMTEC presentation\sem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304800"/>
            <a:ext cx="4800600" cy="632867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Lens</a:t>
            </a:r>
            <a:r>
              <a:rPr lang="en-US" dirty="0" smtClean="0"/>
              <a:t> </a:t>
            </a:r>
            <a:r>
              <a:rPr lang="en-US" sz="4000" dirty="0" smtClean="0"/>
              <a:t>Aberrations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362200"/>
            <a:ext cx="7467600" cy="411175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 Spherical Aberration</a:t>
            </a:r>
          </a:p>
          <a:p>
            <a:r>
              <a:rPr lang="en-US" sz="3600" dirty="0" smtClean="0"/>
              <a:t> Chromatic Aberration</a:t>
            </a:r>
          </a:p>
          <a:p>
            <a:r>
              <a:rPr lang="en-US" sz="3600" dirty="0" smtClean="0"/>
              <a:t> Diffraction</a:t>
            </a:r>
          </a:p>
          <a:p>
            <a:r>
              <a:rPr lang="en-US" sz="3600" dirty="0" smtClean="0"/>
              <a:t> Astigmatism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Spherical Aberration</a:t>
            </a:r>
            <a:endParaRPr lang="en-US" sz="3600" dirty="0"/>
          </a:p>
        </p:txBody>
      </p:sp>
      <p:pic>
        <p:nvPicPr>
          <p:cNvPr id="2050" name="Picture 2" descr="http://micro.magnet.fsu.edu/primer/lightandcolor/images/aberrationsfigure2.jpg"/>
          <p:cNvPicPr>
            <a:picLocks noChangeAspect="1" noChangeArrowheads="1"/>
          </p:cNvPicPr>
          <p:nvPr/>
        </p:nvPicPr>
        <p:blipFill>
          <a:blip r:embed="rId2"/>
          <a:srcRect t="10425"/>
          <a:stretch>
            <a:fillRect/>
          </a:stretch>
        </p:blipFill>
        <p:spPr bwMode="auto">
          <a:xfrm>
            <a:off x="3200400" y="2590800"/>
            <a:ext cx="4724400" cy="261898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Chromatic Aberration</a:t>
            </a:r>
            <a:endParaRPr lang="en-US" sz="3600" dirty="0"/>
          </a:p>
        </p:txBody>
      </p:sp>
      <p:pic>
        <p:nvPicPr>
          <p:cNvPr id="17410" name="Picture 2" descr="http://micro.magnet.fsu.edu/primer/lightandcolor/images/aberrationsfigure1.jpg"/>
          <p:cNvPicPr>
            <a:picLocks noChangeAspect="1" noChangeArrowheads="1"/>
          </p:cNvPicPr>
          <p:nvPr/>
        </p:nvPicPr>
        <p:blipFill>
          <a:blip r:embed="rId2"/>
          <a:srcRect t="10256"/>
          <a:stretch>
            <a:fillRect/>
          </a:stretch>
        </p:blipFill>
        <p:spPr bwMode="auto">
          <a:xfrm>
            <a:off x="2971800" y="2514600"/>
            <a:ext cx="5246508" cy="266700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Diffraction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362200"/>
            <a:ext cx="7467600" cy="4111752"/>
          </a:xfrm>
        </p:spPr>
        <p:txBody>
          <a:bodyPr/>
          <a:lstStyle/>
          <a:p>
            <a:r>
              <a:rPr lang="en-US" dirty="0" smtClean="0"/>
              <a:t> Electrons </a:t>
            </a:r>
            <a:r>
              <a:rPr lang="en-US" dirty="0" smtClean="0"/>
              <a:t>wavelengths being out of </a:t>
            </a:r>
            <a:r>
              <a:rPr lang="en-US" dirty="0" smtClean="0"/>
              <a:t>phase</a:t>
            </a:r>
          </a:p>
          <a:p>
            <a:endParaRPr lang="en-US" dirty="0" smtClean="0"/>
          </a:p>
          <a:p>
            <a:r>
              <a:rPr lang="en-US" dirty="0" smtClean="0"/>
              <a:t>Lens </a:t>
            </a:r>
            <a:r>
              <a:rPr lang="en-US" dirty="0" smtClean="0"/>
              <a:t>will focus electrons of different phase to a different </a:t>
            </a:r>
            <a:r>
              <a:rPr lang="en-US" dirty="0" smtClean="0"/>
              <a:t>point</a:t>
            </a:r>
          </a:p>
          <a:p>
            <a:endParaRPr lang="en-US" dirty="0" smtClean="0"/>
          </a:p>
          <a:p>
            <a:r>
              <a:rPr lang="en-US" dirty="0" smtClean="0"/>
              <a:t>Monochromatic </a:t>
            </a:r>
            <a:r>
              <a:rPr lang="en-US" dirty="0" smtClean="0"/>
              <a:t>and C</a:t>
            </a:r>
            <a:r>
              <a:rPr lang="en-US" dirty="0" smtClean="0"/>
              <a:t>oherent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Astigmatism</a:t>
            </a:r>
            <a:endParaRPr lang="en-US" dirty="0"/>
          </a:p>
        </p:txBody>
      </p:sp>
      <p:pic>
        <p:nvPicPr>
          <p:cNvPr id="19458" name="Picture 2" descr="http://micro.magnet.fsu.edu/primer/lightandcolor/images/aberrationsfigure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199" y="1600200"/>
            <a:ext cx="5782133" cy="4038600"/>
          </a:xfrm>
          <a:prstGeom prst="rect">
            <a:avLst/>
          </a:prstGeom>
          <a:noFill/>
        </p:spPr>
      </p:pic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905000"/>
            <a:ext cx="2514600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Non-uniform magnetic field</a:t>
            </a:r>
          </a:p>
          <a:p>
            <a:pPr lvl="1"/>
            <a:r>
              <a:rPr lang="en-US" sz="2400" dirty="0" smtClean="0"/>
              <a:t>No perfect cylindrical </a:t>
            </a:r>
            <a:r>
              <a:rPr lang="en-US" sz="2400" dirty="0" smtClean="0"/>
              <a:t>symmetry</a:t>
            </a:r>
            <a:endParaRPr lang="en-US" sz="2400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Astigmatism Other Reasons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76400"/>
            <a:ext cx="7543800" cy="2133600"/>
          </a:xfrm>
        </p:spPr>
        <p:txBody>
          <a:bodyPr>
            <a:normAutofit/>
          </a:bodyPr>
          <a:lstStyle/>
          <a:p>
            <a:r>
              <a:rPr lang="en-US" dirty="0" smtClean="0"/>
              <a:t>Micro-structural </a:t>
            </a:r>
            <a:r>
              <a:rPr lang="en-US" dirty="0" err="1" smtClean="0"/>
              <a:t>inhomogeneities</a:t>
            </a:r>
            <a:endParaRPr lang="en-US" dirty="0" smtClean="0"/>
          </a:p>
          <a:p>
            <a:pPr lvl="1"/>
            <a:r>
              <a:rPr lang="en-US" dirty="0" smtClean="0"/>
              <a:t>Local </a:t>
            </a:r>
            <a:r>
              <a:rPr lang="en-US" dirty="0" smtClean="0"/>
              <a:t>variations in the magnetic field </a:t>
            </a:r>
            <a:r>
              <a:rPr lang="en-US" dirty="0" smtClean="0"/>
              <a:t>strength</a:t>
            </a:r>
          </a:p>
          <a:p>
            <a:r>
              <a:rPr lang="en-US" dirty="0" smtClean="0"/>
              <a:t>Not </a:t>
            </a:r>
            <a:r>
              <a:rPr lang="en-US" dirty="0" smtClean="0"/>
              <a:t>precisely centered </a:t>
            </a:r>
            <a:r>
              <a:rPr lang="en-US" dirty="0" smtClean="0"/>
              <a:t>apertures</a:t>
            </a:r>
          </a:p>
          <a:p>
            <a:r>
              <a:rPr lang="en-US" dirty="0" smtClean="0"/>
              <a:t>Apertures contamination</a:t>
            </a:r>
          </a:p>
          <a:p>
            <a:endParaRPr lang="en-US" dirty="0"/>
          </a:p>
        </p:txBody>
      </p:sp>
      <p:pic>
        <p:nvPicPr>
          <p:cNvPr id="20484" name="Picture 4" descr="http://www.uiowa.edu/%7Ecmrf/methodology/sem/sem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3048000"/>
            <a:ext cx="3710065" cy="2286000"/>
          </a:xfrm>
          <a:prstGeom prst="rect">
            <a:avLst/>
          </a:prstGeom>
          <a:noFill/>
        </p:spPr>
      </p:pic>
      <p:pic>
        <p:nvPicPr>
          <p:cNvPr id="7" name="Picture 2" descr="http://www.ammrf.org.au/myscope/images/concepts_astigmatis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4419600"/>
            <a:ext cx="4198773" cy="2057400"/>
          </a:xfrm>
          <a:prstGeom prst="rect">
            <a:avLst/>
          </a:prstGeom>
          <a:noFill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Astigmatism Correction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990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Stigmators</a:t>
            </a:r>
            <a:endParaRPr lang="en-US" dirty="0" smtClean="0"/>
          </a:p>
          <a:p>
            <a:r>
              <a:rPr lang="en-US" dirty="0" smtClean="0"/>
              <a:t>both in the illumination </a:t>
            </a:r>
            <a:r>
              <a:rPr lang="en-US" dirty="0" smtClean="0"/>
              <a:t>and imaging </a:t>
            </a:r>
            <a:r>
              <a:rPr lang="en-US" dirty="0" smtClean="0"/>
              <a:t>system</a:t>
            </a:r>
            <a:endParaRPr lang="en-US" dirty="0"/>
          </a:p>
        </p:txBody>
      </p:sp>
      <p:pic>
        <p:nvPicPr>
          <p:cNvPr id="21506" name="Picture 2" descr="Astigmatism can be corrected using stigmators. These are small octupoles that introduce a compensating field to balance out the astigmatism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743200"/>
            <a:ext cx="6865802" cy="3352800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243</TotalTime>
  <Words>100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Oriel</vt:lpstr>
      <vt:lpstr>SEM Lens Aberration: Astigmatism</vt:lpstr>
      <vt:lpstr>SEM</vt:lpstr>
      <vt:lpstr>Lens Aberrations </vt:lpstr>
      <vt:lpstr>Spherical Aberration</vt:lpstr>
      <vt:lpstr>Chromatic Aberration</vt:lpstr>
      <vt:lpstr>Diffraction</vt:lpstr>
      <vt:lpstr>Astigmatism</vt:lpstr>
      <vt:lpstr>Astigmatism Other Reasons</vt:lpstr>
      <vt:lpstr>Astigmatism Correction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 Lens Aberration: Astigmatism</dc:title>
  <dc:creator>comsol</dc:creator>
  <cp:lastModifiedBy>comsol</cp:lastModifiedBy>
  <cp:revision>19</cp:revision>
  <dcterms:created xsi:type="dcterms:W3CDTF">2006-08-16T00:00:00Z</dcterms:created>
  <dcterms:modified xsi:type="dcterms:W3CDTF">2013-01-17T00:38:45Z</dcterms:modified>
</cp:coreProperties>
</file>